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8"/>
  </p:notesMasterIdLst>
  <p:sldIdLst>
    <p:sldId id="256" r:id="rId2"/>
    <p:sldId id="257" r:id="rId3"/>
    <p:sldId id="258" r:id="rId4"/>
    <p:sldId id="259" r:id="rId5"/>
    <p:sldId id="304" r:id="rId6"/>
    <p:sldId id="260" r:id="rId7"/>
    <p:sldId id="262" r:id="rId8"/>
    <p:sldId id="263" r:id="rId9"/>
    <p:sldId id="305" r:id="rId10"/>
    <p:sldId id="326" r:id="rId11"/>
    <p:sldId id="327" r:id="rId12"/>
    <p:sldId id="306" r:id="rId13"/>
    <p:sldId id="307" r:id="rId14"/>
    <p:sldId id="328" r:id="rId15"/>
    <p:sldId id="329" r:id="rId16"/>
    <p:sldId id="330" r:id="rId17"/>
    <p:sldId id="332" r:id="rId18"/>
    <p:sldId id="333" r:id="rId19"/>
    <p:sldId id="334" r:id="rId20"/>
    <p:sldId id="335" r:id="rId21"/>
    <p:sldId id="336" r:id="rId22"/>
    <p:sldId id="337" r:id="rId23"/>
    <p:sldId id="309" r:id="rId24"/>
    <p:sldId id="339" r:id="rId25"/>
    <p:sldId id="338" r:id="rId26"/>
    <p:sldId id="341" r:id="rId27"/>
    <p:sldId id="342" r:id="rId28"/>
    <p:sldId id="340" r:id="rId29"/>
    <p:sldId id="343" r:id="rId30"/>
    <p:sldId id="310" r:id="rId31"/>
    <p:sldId id="311" r:id="rId32"/>
    <p:sldId id="312" r:id="rId33"/>
    <p:sldId id="344" r:id="rId34"/>
    <p:sldId id="314" r:id="rId35"/>
    <p:sldId id="315" r:id="rId36"/>
    <p:sldId id="316" r:id="rId3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561" autoAdjust="0"/>
    <p:restoredTop sz="94660"/>
  </p:normalViewPr>
  <p:slideViewPr>
    <p:cSldViewPr>
      <p:cViewPr varScale="1">
        <p:scale>
          <a:sx n="82" d="100"/>
          <a:sy n="82" d="100"/>
        </p:scale>
        <p:origin x="90" y="28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444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A040CF-EBCD-4B53-9EC0-A503D1C81772}" type="datetimeFigureOut">
              <a:rPr lang="en-US" smtClean="0"/>
              <a:t>8/18/2017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C41E66-FDD9-44F6-9C70-B5202C8A0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1551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AAEB4-C911-41C3-9A25-AE9F9D01B641}" type="datetimeFigureOut">
              <a:rPr lang="en-US" smtClean="0"/>
              <a:t>8/18/2017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4EE3E-8185-4AB0-99B3-883DDE360C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33069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AAEB4-C911-41C3-9A25-AE9F9D01B641}" type="datetimeFigureOut">
              <a:rPr lang="en-US" smtClean="0"/>
              <a:t>8/18/2017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4EE3E-8185-4AB0-99B3-883DDE360C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7812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AAEB4-C911-41C3-9A25-AE9F9D01B641}" type="datetimeFigureOut">
              <a:rPr lang="en-US" smtClean="0"/>
              <a:t>8/18/2017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4EE3E-8185-4AB0-99B3-883DDE360C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4095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AAEB4-C911-41C3-9A25-AE9F9D01B641}" type="datetimeFigureOut">
              <a:rPr lang="en-US" smtClean="0"/>
              <a:t>8/18/2017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4EE3E-8185-4AB0-99B3-883DDE360C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364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AAEB4-C911-41C3-9A25-AE9F9D01B641}" type="datetimeFigureOut">
              <a:rPr lang="en-US" smtClean="0"/>
              <a:t>8/18/2017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4EE3E-8185-4AB0-99B3-883DDE360C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9388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AAEB4-C911-41C3-9A25-AE9F9D01B641}" type="datetimeFigureOut">
              <a:rPr lang="en-US" smtClean="0"/>
              <a:t>8/18/2017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4EE3E-8185-4AB0-99B3-883DDE360C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6489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AAEB4-C911-41C3-9A25-AE9F9D01B641}" type="datetimeFigureOut">
              <a:rPr lang="en-US" smtClean="0"/>
              <a:t>8/18/2017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4EE3E-8185-4AB0-99B3-883DDE360C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7825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AAEB4-C911-41C3-9A25-AE9F9D01B641}" type="datetimeFigureOut">
              <a:rPr lang="en-US" smtClean="0"/>
              <a:t>8/18/2017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4EE3E-8185-4AB0-99B3-883DDE360C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657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AAEB4-C911-41C3-9A25-AE9F9D01B641}" type="datetimeFigureOut">
              <a:rPr lang="en-US" smtClean="0"/>
              <a:t>8/18/2017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4EE3E-8185-4AB0-99B3-883DDE360C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0060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AAEB4-C911-41C3-9A25-AE9F9D01B641}" type="datetimeFigureOut">
              <a:rPr lang="en-US" smtClean="0"/>
              <a:t>8/18/2017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4EE3E-8185-4AB0-99B3-883DDE360C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8921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AAEB4-C911-41C3-9A25-AE9F9D01B641}" type="datetimeFigureOut">
              <a:rPr lang="en-US" smtClean="0"/>
              <a:t>8/18/2017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4EE3E-8185-4AB0-99B3-883DDE360C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02473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2AAEB4-C911-41C3-9A25-AE9F9D01B641}" type="datetimeFigureOut">
              <a:rPr lang="en-US" smtClean="0"/>
              <a:t>8/18/2017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24EE3E-8185-4AB0-99B3-883DDE360C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5264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en.wikipedia.org/wiki/Body_mass_index" TargetMode="Externa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en.wikipedia.org/wiki/Body_mass_index" TargetMode="Externa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s://en.wikipedia.org/wiki/Body_mass_index" TargetMode="Externa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Input </a:t>
            </a:r>
            <a:r>
              <a:rPr lang="en-US" dirty="0" smtClean="0"/>
              <a:t>Validation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1. Introduction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0725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Body Mass Index: Types </a:t>
            </a:r>
            <a:r>
              <a:rPr lang="en-US" dirty="0" smtClean="0"/>
              <a:t>of Input </a:t>
            </a:r>
            <a:r>
              <a:rPr lang="en-US" dirty="0" smtClean="0"/>
              <a:t>Validation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r>
              <a:rPr lang="en-US" sz="2000" dirty="0" smtClean="0"/>
              <a:t>Problem Statement</a:t>
            </a:r>
          </a:p>
          <a:p>
            <a:pPr lvl="1"/>
            <a:r>
              <a:rPr lang="en-US" sz="1800" dirty="0"/>
              <a:t>Write a program that allows the user to enter their weight and height and displays their </a:t>
            </a:r>
            <a:r>
              <a:rPr lang="en-US" sz="1800" dirty="0">
                <a:hlinkClick r:id="rId2"/>
              </a:rPr>
              <a:t>Body Mass Index</a:t>
            </a:r>
            <a:r>
              <a:rPr lang="en-US" sz="1800" dirty="0"/>
              <a:t> (</a:t>
            </a:r>
            <a:r>
              <a:rPr lang="en-US" sz="1800" u="sng" dirty="0"/>
              <a:t>BMI</a:t>
            </a:r>
            <a:r>
              <a:rPr lang="en-US" sz="1800" dirty="0"/>
              <a:t>) category</a:t>
            </a:r>
            <a:endParaRPr lang="en-US" sz="1800" dirty="0" smtClean="0"/>
          </a:p>
          <a:p>
            <a:endParaRPr lang="en-US" sz="2000" dirty="0" smtClean="0"/>
          </a:p>
          <a:p>
            <a:r>
              <a:rPr lang="en-US" sz="2000" dirty="0" smtClean="0"/>
              <a:t>Which types of input validation should our Split Bill solution be doing?</a:t>
            </a:r>
            <a:endParaRPr lang="en-US" sz="20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pPr lvl="0"/>
            <a:r>
              <a:rPr lang="en-US" sz="2000" dirty="0" smtClean="0"/>
              <a:t>Type check</a:t>
            </a:r>
          </a:p>
          <a:p>
            <a:pPr lvl="1"/>
            <a:r>
              <a:rPr lang="en-US" sz="1600" dirty="0" smtClean="0"/>
              <a:t>Both weight and height should be an integer</a:t>
            </a:r>
          </a:p>
          <a:p>
            <a:r>
              <a:rPr lang="en-US" sz="2000" dirty="0" smtClean="0"/>
              <a:t>Range </a:t>
            </a:r>
            <a:r>
              <a:rPr lang="en-US" sz="2000" dirty="0" smtClean="0"/>
              <a:t>check (reasonableness check)</a:t>
            </a:r>
          </a:p>
          <a:p>
            <a:pPr lvl="1"/>
            <a:r>
              <a:rPr lang="en-US" sz="1600" dirty="0" smtClean="0"/>
              <a:t>weight in range (0, 1000]</a:t>
            </a:r>
          </a:p>
          <a:p>
            <a:pPr lvl="1"/>
            <a:r>
              <a:rPr lang="en-US" sz="1600" dirty="0" smtClean="0"/>
              <a:t>height in range (0, 100]</a:t>
            </a:r>
            <a:endParaRPr lang="en-US" sz="1600" dirty="0" smtClean="0"/>
          </a:p>
          <a:p>
            <a:pPr lvl="0"/>
            <a:r>
              <a:rPr lang="en-US" sz="2000" dirty="0" smtClean="0"/>
              <a:t>Arithmetic </a:t>
            </a:r>
            <a:r>
              <a:rPr lang="en-US" sz="2000" dirty="0" smtClean="0"/>
              <a:t>Errors</a:t>
            </a:r>
          </a:p>
          <a:p>
            <a:pPr lvl="1"/>
            <a:r>
              <a:rPr lang="en-US" sz="1600" dirty="0" smtClean="0"/>
              <a:t>height cannot </a:t>
            </a:r>
            <a:r>
              <a:rPr lang="en-US" sz="1600" dirty="0" smtClean="0"/>
              <a:t>be 0 (avoid divide-by-zero)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628930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Body Mass Index: Types of Input Validation </a:t>
            </a:r>
            <a:r>
              <a:rPr lang="en-US" sz="2000" dirty="0" smtClean="0"/>
              <a:t>(Solutions)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Review Solutions</a:t>
            </a:r>
          </a:p>
          <a:p>
            <a:pPr lvl="1"/>
            <a:r>
              <a:rPr lang="en-US" dirty="0" smtClean="0"/>
              <a:t>Solution that does not use functions</a:t>
            </a:r>
          </a:p>
          <a:p>
            <a:pPr lvl="2"/>
            <a:r>
              <a:rPr lang="en-US" dirty="0" smtClean="0"/>
              <a:t>2-BMI-Mainonly.py</a:t>
            </a:r>
          </a:p>
          <a:p>
            <a:pPr lvl="1"/>
            <a:r>
              <a:rPr lang="en-US" dirty="0" smtClean="0"/>
              <a:t>Solution that uses functions</a:t>
            </a:r>
          </a:p>
          <a:p>
            <a:pPr lvl="2"/>
            <a:r>
              <a:rPr lang="en-US" dirty="0" smtClean="0"/>
              <a:t>2-BMI-Functions.py</a:t>
            </a:r>
          </a:p>
        </p:txBody>
      </p:sp>
    </p:spTree>
    <p:extLst>
      <p:ext uri="{BB962C8B-B14F-4D97-AF65-F5344CB8AC3E}">
        <p14:creationId xmlns:p14="http://schemas.microsoft.com/office/powerpoint/2010/main" val="1208748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Split Bill: Types of Input Validation?</a:t>
            </a:r>
            <a:br>
              <a:rPr lang="en-US" dirty="0" smtClean="0"/>
            </a:br>
            <a:r>
              <a:rPr lang="en-US" sz="2000" dirty="0" smtClean="0"/>
              <a:t>(Class Discussion)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r>
              <a:rPr lang="en-US" sz="2000" dirty="0" smtClean="0"/>
              <a:t>Problem Statement</a:t>
            </a:r>
          </a:p>
          <a:p>
            <a:pPr lvl="1"/>
            <a:r>
              <a:rPr lang="en-US" sz="1800" dirty="0" smtClean="0"/>
              <a:t>A </a:t>
            </a:r>
            <a:r>
              <a:rPr lang="en-US" sz="1800" dirty="0"/>
              <a:t>large party at a restaurant wants to split the bill evenly </a:t>
            </a:r>
            <a:r>
              <a:rPr lang="en-US" sz="1800" dirty="0">
                <a:solidFill>
                  <a:srgbClr val="FF0000"/>
                </a:solidFill>
              </a:rPr>
              <a:t>n</a:t>
            </a:r>
            <a:r>
              <a:rPr lang="en-US" sz="1800" dirty="0"/>
              <a:t> ways, where </a:t>
            </a:r>
            <a:r>
              <a:rPr lang="en-US" sz="1800" dirty="0">
                <a:solidFill>
                  <a:srgbClr val="FF0000"/>
                </a:solidFill>
              </a:rPr>
              <a:t>n</a:t>
            </a:r>
            <a:r>
              <a:rPr lang="en-US" sz="1800" dirty="0"/>
              <a:t> is the number of people in the </a:t>
            </a:r>
            <a:r>
              <a:rPr lang="en-US" sz="1800" dirty="0" smtClean="0"/>
              <a:t>party</a:t>
            </a:r>
            <a:endParaRPr lang="en-US" sz="1800" dirty="0"/>
          </a:p>
          <a:p>
            <a:endParaRPr lang="en-US" sz="2000" dirty="0" smtClean="0"/>
          </a:p>
          <a:p>
            <a:r>
              <a:rPr lang="en-US" sz="2000" dirty="0" smtClean="0"/>
              <a:t>Which types of input validation should our Split Bill solution be doing?</a:t>
            </a:r>
            <a:endParaRPr lang="en-US" sz="20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r>
              <a:rPr lang="en-US" sz="2000" dirty="0" smtClean="0"/>
              <a:t>Range check (reasonableness check)</a:t>
            </a:r>
          </a:p>
          <a:p>
            <a:pPr lvl="1"/>
            <a:r>
              <a:rPr lang="en-US" sz="1600" dirty="0" smtClean="0"/>
              <a:t>Numbers checked to ensure they are within a range of possible values </a:t>
            </a:r>
          </a:p>
          <a:p>
            <a:pPr lvl="0"/>
            <a:r>
              <a:rPr lang="en-US" sz="2000" dirty="0" smtClean="0"/>
              <a:t>Length check</a:t>
            </a:r>
          </a:p>
          <a:p>
            <a:pPr lvl="1"/>
            <a:r>
              <a:rPr lang="en-US" sz="1600" dirty="0" smtClean="0"/>
              <a:t>Ensure input is of appropriate length</a:t>
            </a:r>
          </a:p>
          <a:p>
            <a:pPr lvl="0"/>
            <a:r>
              <a:rPr lang="en-US" sz="2000" dirty="0" smtClean="0"/>
              <a:t>Type check</a:t>
            </a:r>
          </a:p>
          <a:p>
            <a:pPr lvl="1"/>
            <a:r>
              <a:rPr lang="en-US" sz="1600" dirty="0" smtClean="0"/>
              <a:t>Input should be checked to ensure it is the data type expected</a:t>
            </a:r>
          </a:p>
          <a:p>
            <a:pPr lvl="0"/>
            <a:r>
              <a:rPr lang="en-US" sz="2000" dirty="0" smtClean="0"/>
              <a:t>Format check</a:t>
            </a:r>
          </a:p>
          <a:p>
            <a:pPr lvl="1"/>
            <a:r>
              <a:rPr lang="en-US" sz="1600" dirty="0" smtClean="0"/>
              <a:t>Check that data is in a specified format (template)</a:t>
            </a:r>
          </a:p>
          <a:p>
            <a:pPr lvl="0"/>
            <a:r>
              <a:rPr lang="en-US" sz="2000" dirty="0" smtClean="0"/>
              <a:t>Arithmetic Errors</a:t>
            </a:r>
          </a:p>
          <a:p>
            <a:pPr lvl="1"/>
            <a:r>
              <a:rPr lang="en-US" sz="1600" dirty="0" smtClean="0"/>
              <a:t>Variables are checked for values that might cause problems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464623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Split Bill: Types of Input Validation?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r>
              <a:rPr lang="en-US" sz="2000" dirty="0" smtClean="0"/>
              <a:t>Problem Statement</a:t>
            </a:r>
          </a:p>
          <a:p>
            <a:pPr lvl="1"/>
            <a:r>
              <a:rPr lang="en-US" sz="1800" dirty="0" smtClean="0"/>
              <a:t>A </a:t>
            </a:r>
            <a:r>
              <a:rPr lang="en-US" sz="1800" dirty="0"/>
              <a:t>large party at a restaurant wants to split the bill evenly </a:t>
            </a:r>
            <a:r>
              <a:rPr lang="en-US" sz="1800" dirty="0">
                <a:solidFill>
                  <a:srgbClr val="FF0000"/>
                </a:solidFill>
              </a:rPr>
              <a:t>n</a:t>
            </a:r>
            <a:r>
              <a:rPr lang="en-US" sz="1800" dirty="0"/>
              <a:t> ways, where </a:t>
            </a:r>
            <a:r>
              <a:rPr lang="en-US" sz="1800" dirty="0">
                <a:solidFill>
                  <a:srgbClr val="FF0000"/>
                </a:solidFill>
              </a:rPr>
              <a:t>n</a:t>
            </a:r>
            <a:r>
              <a:rPr lang="en-US" sz="1800" dirty="0"/>
              <a:t> is the number of people in the </a:t>
            </a:r>
            <a:r>
              <a:rPr lang="en-US" sz="1800" dirty="0" smtClean="0"/>
              <a:t>party</a:t>
            </a:r>
            <a:endParaRPr lang="en-US" sz="1800" dirty="0"/>
          </a:p>
          <a:p>
            <a:endParaRPr lang="en-US" sz="2000" dirty="0" smtClean="0"/>
          </a:p>
          <a:p>
            <a:r>
              <a:rPr lang="en-US" sz="2000" dirty="0" smtClean="0"/>
              <a:t>Which types of input validation should our Split Bill solution be doing?</a:t>
            </a:r>
            <a:endParaRPr lang="en-US" sz="20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r>
              <a:rPr lang="en-US" sz="2000" dirty="0" smtClean="0"/>
              <a:t>Range check (reasonableness check)</a:t>
            </a:r>
          </a:p>
          <a:p>
            <a:pPr lvl="1"/>
            <a:r>
              <a:rPr lang="en-US" sz="1600" dirty="0" smtClean="0">
                <a:solidFill>
                  <a:srgbClr val="FF0000"/>
                </a:solidFill>
              </a:rPr>
              <a:t>n</a:t>
            </a:r>
            <a:r>
              <a:rPr lang="en-US" sz="1600" dirty="0" smtClean="0"/>
              <a:t> &gt; 0</a:t>
            </a:r>
          </a:p>
          <a:p>
            <a:pPr lvl="1"/>
            <a:r>
              <a:rPr lang="en-US" sz="1600" dirty="0" smtClean="0">
                <a:solidFill>
                  <a:srgbClr val="FF0000"/>
                </a:solidFill>
              </a:rPr>
              <a:t>n</a:t>
            </a:r>
            <a:r>
              <a:rPr lang="en-US" sz="1600" dirty="0" smtClean="0"/>
              <a:t> &lt;= max-capacity-of-restaurant</a:t>
            </a:r>
          </a:p>
          <a:p>
            <a:pPr lvl="1"/>
            <a:r>
              <a:rPr lang="en-US" sz="1600" dirty="0" smtClean="0"/>
              <a:t>bill-amount &gt; 0</a:t>
            </a:r>
          </a:p>
          <a:p>
            <a:pPr lvl="1"/>
            <a:r>
              <a:rPr lang="en-US" sz="1600" dirty="0"/>
              <a:t>b</a:t>
            </a:r>
            <a:r>
              <a:rPr lang="en-US" sz="1600" dirty="0" smtClean="0"/>
              <a:t>ill-amount &lt; ?????</a:t>
            </a:r>
          </a:p>
          <a:p>
            <a:pPr lvl="2"/>
            <a:r>
              <a:rPr lang="en-US" sz="1200" dirty="0" smtClean="0"/>
              <a:t>What is a </a:t>
            </a:r>
            <a:r>
              <a:rPr lang="en-US" sz="1200" dirty="0" smtClean="0"/>
              <a:t>reasonable </a:t>
            </a:r>
            <a:r>
              <a:rPr lang="en-US" sz="1200" dirty="0" smtClean="0"/>
              <a:t>upper limit?</a:t>
            </a:r>
          </a:p>
          <a:p>
            <a:pPr lvl="0"/>
            <a:r>
              <a:rPr lang="en-US" sz="2000" dirty="0" smtClean="0"/>
              <a:t>Type check</a:t>
            </a:r>
          </a:p>
          <a:p>
            <a:pPr lvl="1"/>
            <a:r>
              <a:rPr lang="en-US" sz="1600" dirty="0">
                <a:solidFill>
                  <a:srgbClr val="FF0000"/>
                </a:solidFill>
              </a:rPr>
              <a:t>n</a:t>
            </a:r>
            <a:r>
              <a:rPr lang="en-US" sz="1600" dirty="0" smtClean="0"/>
              <a:t> should be an integer</a:t>
            </a:r>
          </a:p>
          <a:p>
            <a:pPr lvl="1"/>
            <a:r>
              <a:rPr lang="en-US" sz="1600" dirty="0" smtClean="0"/>
              <a:t>bill-amount should be a number</a:t>
            </a:r>
          </a:p>
          <a:p>
            <a:pPr lvl="0"/>
            <a:r>
              <a:rPr lang="en-US" sz="2000" dirty="0" smtClean="0"/>
              <a:t>Arithmetic Errors</a:t>
            </a:r>
          </a:p>
          <a:p>
            <a:pPr lvl="1"/>
            <a:r>
              <a:rPr lang="en-US" sz="1600" dirty="0" smtClean="0">
                <a:solidFill>
                  <a:srgbClr val="FF0000"/>
                </a:solidFill>
              </a:rPr>
              <a:t>n</a:t>
            </a:r>
            <a:r>
              <a:rPr lang="en-US" sz="1600" dirty="0" smtClean="0"/>
              <a:t> cannot be 0 (avoid divide-by-zero)</a:t>
            </a:r>
            <a:endParaRPr lang="en-US" sz="1600" dirty="0"/>
          </a:p>
        </p:txBody>
      </p:sp>
      <p:sp>
        <p:nvSpPr>
          <p:cNvPr id="2" name="TextBox 1"/>
          <p:cNvSpPr txBox="1"/>
          <p:nvPr/>
        </p:nvSpPr>
        <p:spPr>
          <a:xfrm>
            <a:off x="2133600" y="5867400"/>
            <a:ext cx="47517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Optional: Have students develop selection statements for each type of input validation listed above, then discuss in class.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4017863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Input Validation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3. Iteration </a:t>
            </a:r>
            <a:r>
              <a:rPr lang="en-US" dirty="0" smtClean="0"/>
              <a:t>Statements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475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Body Mass Index: Types </a:t>
            </a:r>
            <a:r>
              <a:rPr lang="en-US" dirty="0" smtClean="0"/>
              <a:t>of Input </a:t>
            </a:r>
            <a:r>
              <a:rPr lang="en-US" dirty="0" smtClean="0"/>
              <a:t>Validation </a:t>
            </a:r>
            <a:r>
              <a:rPr lang="en-US" sz="2000" dirty="0" smtClean="0"/>
              <a:t>(review)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r>
              <a:rPr lang="en-US" sz="2000" dirty="0" smtClean="0"/>
              <a:t>Problem Statement</a:t>
            </a:r>
          </a:p>
          <a:p>
            <a:pPr lvl="1"/>
            <a:r>
              <a:rPr lang="en-US" sz="1800" dirty="0"/>
              <a:t>Write a program that allows the user to enter their weight and height and displays their </a:t>
            </a:r>
            <a:r>
              <a:rPr lang="en-US" sz="1800" dirty="0">
                <a:hlinkClick r:id="rId2"/>
              </a:rPr>
              <a:t>Body Mass Index</a:t>
            </a:r>
            <a:r>
              <a:rPr lang="en-US" sz="1800" dirty="0"/>
              <a:t> (</a:t>
            </a:r>
            <a:r>
              <a:rPr lang="en-US" sz="1800" u="sng" dirty="0"/>
              <a:t>BMI</a:t>
            </a:r>
            <a:r>
              <a:rPr lang="en-US" sz="1800" dirty="0"/>
              <a:t>) category</a:t>
            </a:r>
            <a:endParaRPr lang="en-US" sz="1800" dirty="0" smtClean="0"/>
          </a:p>
          <a:p>
            <a:endParaRPr lang="en-US" sz="2000" dirty="0" smtClean="0"/>
          </a:p>
          <a:p>
            <a:r>
              <a:rPr lang="en-US" sz="2000" dirty="0" smtClean="0"/>
              <a:t>Which types of input validation should our Split Bill solution be doing?</a:t>
            </a:r>
            <a:endParaRPr lang="en-US" sz="20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pPr lvl="0"/>
            <a:r>
              <a:rPr lang="en-US" sz="2000" dirty="0" smtClean="0"/>
              <a:t>Type check</a:t>
            </a:r>
          </a:p>
          <a:p>
            <a:pPr lvl="1"/>
            <a:r>
              <a:rPr lang="en-US" sz="1600" dirty="0" smtClean="0"/>
              <a:t>Both weight and height should be an integer</a:t>
            </a:r>
          </a:p>
          <a:p>
            <a:r>
              <a:rPr lang="en-US" sz="2000" dirty="0" smtClean="0"/>
              <a:t>Range </a:t>
            </a:r>
            <a:r>
              <a:rPr lang="en-US" sz="2000" dirty="0" smtClean="0"/>
              <a:t>check (reasonableness check)</a:t>
            </a:r>
          </a:p>
          <a:p>
            <a:pPr lvl="1"/>
            <a:r>
              <a:rPr lang="en-US" sz="1600" dirty="0" smtClean="0"/>
              <a:t>weight in range (0, 1000]</a:t>
            </a:r>
          </a:p>
          <a:p>
            <a:pPr lvl="1"/>
            <a:r>
              <a:rPr lang="en-US" sz="1600" dirty="0" smtClean="0"/>
              <a:t>height in range (0, 100]</a:t>
            </a:r>
            <a:endParaRPr lang="en-US" sz="1600" dirty="0" smtClean="0"/>
          </a:p>
          <a:p>
            <a:pPr lvl="0"/>
            <a:r>
              <a:rPr lang="en-US" sz="2000" dirty="0" smtClean="0"/>
              <a:t>Arithmetic </a:t>
            </a:r>
            <a:r>
              <a:rPr lang="en-US" sz="2000" dirty="0" smtClean="0"/>
              <a:t>Errors</a:t>
            </a:r>
          </a:p>
          <a:p>
            <a:pPr lvl="1"/>
            <a:r>
              <a:rPr lang="en-US" sz="1600" dirty="0" smtClean="0"/>
              <a:t>height cannot </a:t>
            </a:r>
            <a:r>
              <a:rPr lang="en-US" sz="1600" dirty="0" smtClean="0"/>
              <a:t>be 0 (avoid divide-by-zero)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725053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Body Mass Index: Types of Input Validation </a:t>
            </a:r>
            <a:r>
              <a:rPr lang="en-US" sz="2000" dirty="0" smtClean="0"/>
              <a:t>(Solutions)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Use iteration to force entry of valid input data</a:t>
            </a:r>
          </a:p>
          <a:p>
            <a:pPr lvl="1"/>
            <a:r>
              <a:rPr lang="en-US" dirty="0" smtClean="0"/>
              <a:t>Instead of terminating program as soon as one bad input is entered</a:t>
            </a:r>
          </a:p>
          <a:p>
            <a:r>
              <a:rPr lang="en-US" dirty="0"/>
              <a:t>Review Solutions</a:t>
            </a:r>
          </a:p>
          <a:p>
            <a:pPr lvl="1"/>
            <a:r>
              <a:rPr lang="en-US" dirty="0"/>
              <a:t>Solution that does not use functions</a:t>
            </a:r>
          </a:p>
          <a:p>
            <a:pPr lvl="2"/>
            <a:r>
              <a:rPr lang="en-US" dirty="0" smtClean="0"/>
              <a:t>3-BMI-Mainonly.py</a:t>
            </a:r>
            <a:endParaRPr lang="en-US" dirty="0"/>
          </a:p>
          <a:p>
            <a:pPr lvl="1"/>
            <a:r>
              <a:rPr lang="en-US" dirty="0"/>
              <a:t>Solution that uses functions</a:t>
            </a:r>
          </a:p>
          <a:p>
            <a:pPr lvl="2"/>
            <a:r>
              <a:rPr lang="en-US" dirty="0" smtClean="0"/>
              <a:t>3-BMI-Functions.py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9344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Split Bill: Types of Input Validation</a:t>
            </a:r>
            <a:r>
              <a:rPr lang="en-US" dirty="0" smtClean="0"/>
              <a:t>?</a:t>
            </a:r>
            <a:br>
              <a:rPr lang="en-US" dirty="0" smtClean="0"/>
            </a:br>
            <a:r>
              <a:rPr lang="en-US" sz="2000" dirty="0" smtClean="0"/>
              <a:t>(review)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r>
              <a:rPr lang="en-US" sz="2000" dirty="0" smtClean="0"/>
              <a:t>Problem Statement</a:t>
            </a:r>
          </a:p>
          <a:p>
            <a:pPr lvl="1"/>
            <a:r>
              <a:rPr lang="en-US" sz="1800" dirty="0" smtClean="0"/>
              <a:t>A </a:t>
            </a:r>
            <a:r>
              <a:rPr lang="en-US" sz="1800" dirty="0"/>
              <a:t>large party at a restaurant wants to split the bill evenly </a:t>
            </a:r>
            <a:r>
              <a:rPr lang="en-US" sz="1800" dirty="0">
                <a:solidFill>
                  <a:srgbClr val="FF0000"/>
                </a:solidFill>
              </a:rPr>
              <a:t>n</a:t>
            </a:r>
            <a:r>
              <a:rPr lang="en-US" sz="1800" dirty="0"/>
              <a:t> ways, where </a:t>
            </a:r>
            <a:r>
              <a:rPr lang="en-US" sz="1800" dirty="0">
                <a:solidFill>
                  <a:srgbClr val="FF0000"/>
                </a:solidFill>
              </a:rPr>
              <a:t>n</a:t>
            </a:r>
            <a:r>
              <a:rPr lang="en-US" sz="1800" dirty="0"/>
              <a:t> is the number of people in the </a:t>
            </a:r>
            <a:r>
              <a:rPr lang="en-US" sz="1800" dirty="0" smtClean="0"/>
              <a:t>party</a:t>
            </a:r>
            <a:endParaRPr lang="en-US" sz="1800" dirty="0"/>
          </a:p>
          <a:p>
            <a:endParaRPr lang="en-US" sz="2000" dirty="0" smtClean="0"/>
          </a:p>
          <a:p>
            <a:r>
              <a:rPr lang="en-US" sz="2000" dirty="0" smtClean="0"/>
              <a:t>Which types of input validation should our Split Bill solution be doing?</a:t>
            </a:r>
            <a:endParaRPr lang="en-US" sz="20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r>
              <a:rPr lang="en-US" sz="2000" dirty="0" smtClean="0"/>
              <a:t>Range check (reasonableness check)</a:t>
            </a:r>
          </a:p>
          <a:p>
            <a:pPr lvl="1"/>
            <a:r>
              <a:rPr lang="en-US" sz="1600" dirty="0" smtClean="0">
                <a:solidFill>
                  <a:srgbClr val="FF0000"/>
                </a:solidFill>
              </a:rPr>
              <a:t>n</a:t>
            </a:r>
            <a:r>
              <a:rPr lang="en-US" sz="1600" dirty="0" smtClean="0"/>
              <a:t> &gt; 0</a:t>
            </a:r>
          </a:p>
          <a:p>
            <a:pPr lvl="1"/>
            <a:r>
              <a:rPr lang="en-US" sz="1600" dirty="0" smtClean="0">
                <a:solidFill>
                  <a:srgbClr val="FF0000"/>
                </a:solidFill>
              </a:rPr>
              <a:t>n</a:t>
            </a:r>
            <a:r>
              <a:rPr lang="en-US" sz="1600" dirty="0" smtClean="0"/>
              <a:t> &lt;= max-capacity-of-restaurant</a:t>
            </a:r>
          </a:p>
          <a:p>
            <a:pPr lvl="1"/>
            <a:r>
              <a:rPr lang="en-US" sz="1600" dirty="0" smtClean="0"/>
              <a:t>bill-amount &gt; 0</a:t>
            </a:r>
          </a:p>
          <a:p>
            <a:pPr lvl="1"/>
            <a:r>
              <a:rPr lang="en-US" sz="1600" dirty="0"/>
              <a:t>b</a:t>
            </a:r>
            <a:r>
              <a:rPr lang="en-US" sz="1600" dirty="0" smtClean="0"/>
              <a:t>ill-amount &lt; ?????</a:t>
            </a:r>
          </a:p>
          <a:p>
            <a:pPr lvl="2"/>
            <a:r>
              <a:rPr lang="en-US" sz="1200" dirty="0" smtClean="0"/>
              <a:t>What is a </a:t>
            </a:r>
            <a:r>
              <a:rPr lang="en-US" sz="1200" dirty="0" smtClean="0"/>
              <a:t>reasonable </a:t>
            </a:r>
            <a:r>
              <a:rPr lang="en-US" sz="1200" dirty="0" smtClean="0"/>
              <a:t>upper limit?</a:t>
            </a:r>
          </a:p>
          <a:p>
            <a:pPr lvl="0"/>
            <a:r>
              <a:rPr lang="en-US" sz="2000" dirty="0" smtClean="0"/>
              <a:t>Type check</a:t>
            </a:r>
          </a:p>
          <a:p>
            <a:pPr lvl="1"/>
            <a:r>
              <a:rPr lang="en-US" sz="1600" dirty="0">
                <a:solidFill>
                  <a:srgbClr val="FF0000"/>
                </a:solidFill>
              </a:rPr>
              <a:t>n</a:t>
            </a:r>
            <a:r>
              <a:rPr lang="en-US" sz="1600" dirty="0" smtClean="0"/>
              <a:t> should be an integer</a:t>
            </a:r>
          </a:p>
          <a:p>
            <a:pPr lvl="1"/>
            <a:r>
              <a:rPr lang="en-US" sz="1600" dirty="0" smtClean="0"/>
              <a:t>bill-amount should be a number</a:t>
            </a:r>
          </a:p>
          <a:p>
            <a:pPr lvl="0"/>
            <a:r>
              <a:rPr lang="en-US" sz="2000" dirty="0" smtClean="0"/>
              <a:t>Arithmetic Errors</a:t>
            </a:r>
          </a:p>
          <a:p>
            <a:pPr lvl="1"/>
            <a:r>
              <a:rPr lang="en-US" sz="1600" dirty="0" smtClean="0">
                <a:solidFill>
                  <a:srgbClr val="FF0000"/>
                </a:solidFill>
              </a:rPr>
              <a:t>n</a:t>
            </a:r>
            <a:r>
              <a:rPr lang="en-US" sz="1600" dirty="0" smtClean="0"/>
              <a:t> cannot be 0 (avoid divide-by-zero)</a:t>
            </a:r>
            <a:endParaRPr lang="en-US" sz="1600" dirty="0"/>
          </a:p>
        </p:txBody>
      </p:sp>
      <p:sp>
        <p:nvSpPr>
          <p:cNvPr id="2" name="TextBox 1"/>
          <p:cNvSpPr txBox="1"/>
          <p:nvPr/>
        </p:nvSpPr>
        <p:spPr>
          <a:xfrm>
            <a:off x="1905000" y="5867400"/>
            <a:ext cx="5029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Optional: Have students develop selection &amp; iteration statements for each type of input validation listed above, then discuss in class.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213508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Input Validation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4. Exceptions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1307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Body Mass Index: Types </a:t>
            </a:r>
            <a:r>
              <a:rPr lang="en-US" dirty="0" smtClean="0"/>
              <a:t>of Input </a:t>
            </a:r>
            <a:r>
              <a:rPr lang="en-US" dirty="0" smtClean="0"/>
              <a:t>Validation </a:t>
            </a:r>
            <a:r>
              <a:rPr lang="en-US" sz="2000" dirty="0" smtClean="0"/>
              <a:t>(review)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r>
              <a:rPr lang="en-US" sz="2000" dirty="0" smtClean="0"/>
              <a:t>Problem Statement</a:t>
            </a:r>
          </a:p>
          <a:p>
            <a:pPr lvl="1"/>
            <a:r>
              <a:rPr lang="en-US" sz="1800" dirty="0"/>
              <a:t>Write a program that allows the user to enter their weight and height and displays their </a:t>
            </a:r>
            <a:r>
              <a:rPr lang="en-US" sz="1800" dirty="0">
                <a:hlinkClick r:id="rId2"/>
              </a:rPr>
              <a:t>Body Mass Index</a:t>
            </a:r>
            <a:r>
              <a:rPr lang="en-US" sz="1800" dirty="0"/>
              <a:t> (</a:t>
            </a:r>
            <a:r>
              <a:rPr lang="en-US" sz="1800" u="sng" dirty="0"/>
              <a:t>BMI</a:t>
            </a:r>
            <a:r>
              <a:rPr lang="en-US" sz="1800" dirty="0"/>
              <a:t>) category</a:t>
            </a:r>
            <a:endParaRPr lang="en-US" sz="1800" dirty="0" smtClean="0"/>
          </a:p>
          <a:p>
            <a:endParaRPr lang="en-US" sz="2000" dirty="0" smtClean="0"/>
          </a:p>
          <a:p>
            <a:r>
              <a:rPr lang="en-US" sz="2000" dirty="0" smtClean="0"/>
              <a:t>Which types of input validation should our Split Bill solution be doing?</a:t>
            </a:r>
            <a:endParaRPr lang="en-US" sz="20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pPr lvl="0"/>
            <a:r>
              <a:rPr lang="en-US" sz="2000" dirty="0" smtClean="0"/>
              <a:t>Type check</a:t>
            </a:r>
          </a:p>
          <a:p>
            <a:pPr lvl="1"/>
            <a:r>
              <a:rPr lang="en-US" sz="1600" dirty="0" smtClean="0"/>
              <a:t>Both weight and height should be an integer</a:t>
            </a:r>
          </a:p>
          <a:p>
            <a:r>
              <a:rPr lang="en-US" sz="2000" dirty="0" smtClean="0"/>
              <a:t>Range </a:t>
            </a:r>
            <a:r>
              <a:rPr lang="en-US" sz="2000" dirty="0" smtClean="0"/>
              <a:t>check (reasonableness check)</a:t>
            </a:r>
          </a:p>
          <a:p>
            <a:pPr lvl="1"/>
            <a:r>
              <a:rPr lang="en-US" sz="1600" dirty="0" smtClean="0"/>
              <a:t>weight in range (0, 1000]</a:t>
            </a:r>
          </a:p>
          <a:p>
            <a:pPr lvl="1"/>
            <a:r>
              <a:rPr lang="en-US" sz="1600" dirty="0" smtClean="0"/>
              <a:t>height in range (0, 100]</a:t>
            </a:r>
            <a:endParaRPr lang="en-US" sz="1600" dirty="0" smtClean="0"/>
          </a:p>
          <a:p>
            <a:pPr lvl="0"/>
            <a:r>
              <a:rPr lang="en-US" sz="2000" dirty="0" smtClean="0"/>
              <a:t>Arithmetic </a:t>
            </a:r>
            <a:r>
              <a:rPr lang="en-US" sz="2000" dirty="0" smtClean="0"/>
              <a:t>Errors</a:t>
            </a:r>
          </a:p>
          <a:p>
            <a:pPr lvl="1"/>
            <a:r>
              <a:rPr lang="en-US" sz="1600" dirty="0" smtClean="0"/>
              <a:t>height cannot </a:t>
            </a:r>
            <a:r>
              <a:rPr lang="en-US" sz="1600" dirty="0" smtClean="0"/>
              <a:t>be 0 (avoid divide-by-zero)</a:t>
            </a:r>
            <a:endParaRPr lang="en-US" sz="1600" dirty="0"/>
          </a:p>
        </p:txBody>
      </p:sp>
      <p:sp>
        <p:nvSpPr>
          <p:cNvPr id="5" name="TextBox 4"/>
          <p:cNvSpPr txBox="1"/>
          <p:nvPr/>
        </p:nvSpPr>
        <p:spPr>
          <a:xfrm>
            <a:off x="2819400" y="5867400"/>
            <a:ext cx="3276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Which of these input validation checks could be done via a try-except logic?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642223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Input Errors</a:t>
            </a:r>
            <a:br>
              <a:rPr lang="en-US" sz="4000" dirty="0" smtClean="0"/>
            </a:br>
            <a:r>
              <a:rPr lang="en-US" sz="2000" dirty="0" smtClean="0"/>
              <a:t>(will cause Incorrect Results)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0"/>
            <a:ext cx="8610600" cy="4525963"/>
          </a:xfrm>
        </p:spPr>
        <p:txBody>
          <a:bodyPr>
            <a:normAutofit/>
          </a:bodyPr>
          <a:lstStyle/>
          <a:p>
            <a:pPr lvl="0"/>
            <a:r>
              <a:rPr lang="en-US" sz="2400" dirty="0" smtClean="0"/>
              <a:t>Example 1: $1 Billion typing error</a:t>
            </a:r>
          </a:p>
          <a:p>
            <a:pPr lvl="1"/>
            <a:r>
              <a:rPr lang="en-US" sz="2000" dirty="0" smtClean="0"/>
              <a:t>In 2005</a:t>
            </a:r>
            <a:r>
              <a:rPr lang="en-US" sz="2000" dirty="0"/>
              <a:t>, a Japanese securities trader </a:t>
            </a:r>
            <a:r>
              <a:rPr lang="en-US" sz="2000" dirty="0" smtClean="0"/>
              <a:t>mistakenly </a:t>
            </a:r>
            <a:r>
              <a:rPr lang="en-US" sz="2000" dirty="0"/>
              <a:t>sold 600,000 shares of stock at 1 yen </a:t>
            </a:r>
            <a:r>
              <a:rPr lang="en-US" sz="2000" dirty="0" smtClean="0"/>
              <a:t>each</a:t>
            </a:r>
          </a:p>
          <a:p>
            <a:pPr lvl="2"/>
            <a:r>
              <a:rPr lang="en-US" sz="1600" dirty="0" smtClean="0"/>
              <a:t>Trader wanted to sell each share for 600,000 yen!</a:t>
            </a:r>
            <a:endParaRPr lang="en-US" sz="1600" dirty="0"/>
          </a:p>
          <a:p>
            <a:pPr lvl="0"/>
            <a:r>
              <a:rPr lang="en-US" sz="2400" dirty="0" smtClean="0"/>
              <a:t>Example 2: $100,000 typing error</a:t>
            </a:r>
          </a:p>
          <a:p>
            <a:pPr lvl="1"/>
            <a:r>
              <a:rPr lang="en-US" sz="2000" dirty="0" smtClean="0"/>
              <a:t>A </a:t>
            </a:r>
            <a:r>
              <a:rPr lang="en-US" sz="2000" dirty="0"/>
              <a:t>Norwegian woman </a:t>
            </a:r>
            <a:r>
              <a:rPr lang="en-US" sz="2000" dirty="0" smtClean="0"/>
              <a:t>mistyped </a:t>
            </a:r>
            <a:r>
              <a:rPr lang="en-US" sz="2000" dirty="0"/>
              <a:t>her account </a:t>
            </a:r>
            <a:r>
              <a:rPr lang="en-US" sz="2000" dirty="0" smtClean="0"/>
              <a:t>number by adding an extra digit to her </a:t>
            </a:r>
            <a:r>
              <a:rPr lang="en-US" sz="2000" dirty="0"/>
              <a:t>11-digit account </a:t>
            </a:r>
            <a:r>
              <a:rPr lang="en-US" sz="2000" dirty="0" smtClean="0"/>
              <a:t>number. </a:t>
            </a:r>
            <a:r>
              <a:rPr lang="en-US" sz="2000" dirty="0"/>
              <a:t>The system discarded the extra digit, and transferred $100,000 to the (incorrect) account. </a:t>
            </a:r>
            <a:endParaRPr lang="en-US" sz="2000" dirty="0" smtClean="0"/>
          </a:p>
          <a:p>
            <a:r>
              <a:rPr lang="en-US" sz="2400" dirty="0" smtClean="0"/>
              <a:t>Both of these errors were preventable by simple input validation checks!</a:t>
            </a:r>
          </a:p>
          <a:p>
            <a:pPr lvl="1"/>
            <a:r>
              <a:rPr lang="en-US" sz="2000" dirty="0" smtClean="0"/>
              <a:t>Example 1:  Check price &gt;= minimum price per share</a:t>
            </a:r>
          </a:p>
          <a:p>
            <a:pPr lvl="1"/>
            <a:r>
              <a:rPr lang="en-US" sz="2000" dirty="0" smtClean="0"/>
              <a:t>Example 2: Check account number has correct number of digits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393362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Body Mass Index: Types of Input Validation </a:t>
            </a:r>
            <a:r>
              <a:rPr lang="en-US" sz="2000" dirty="0" smtClean="0"/>
              <a:t>(Solutions)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Catch Use iteration to force entry of valid input data</a:t>
            </a:r>
          </a:p>
          <a:p>
            <a:pPr lvl="1"/>
            <a:r>
              <a:rPr lang="en-US" dirty="0" smtClean="0"/>
              <a:t>Instead of terminating program as soon as one bad input is entered</a:t>
            </a:r>
          </a:p>
          <a:p>
            <a:r>
              <a:rPr lang="en-US" dirty="0"/>
              <a:t>Review Solutions</a:t>
            </a:r>
          </a:p>
          <a:p>
            <a:pPr lvl="1"/>
            <a:r>
              <a:rPr lang="en-US" dirty="0"/>
              <a:t>Solution that does not use functions</a:t>
            </a:r>
          </a:p>
          <a:p>
            <a:pPr lvl="2"/>
            <a:r>
              <a:rPr lang="en-US" dirty="0" smtClean="0"/>
              <a:t>4-BMI-Mainonly.py</a:t>
            </a:r>
            <a:endParaRPr lang="en-US" dirty="0"/>
          </a:p>
          <a:p>
            <a:pPr lvl="1"/>
            <a:r>
              <a:rPr lang="en-US" dirty="0"/>
              <a:t>Solution that uses functions</a:t>
            </a:r>
          </a:p>
          <a:p>
            <a:pPr lvl="2"/>
            <a:r>
              <a:rPr lang="en-US" dirty="0" smtClean="0"/>
              <a:t>4-BMI-Functions.py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0921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Split Bill: Types of Input Validation</a:t>
            </a:r>
            <a:r>
              <a:rPr lang="en-US" dirty="0" smtClean="0"/>
              <a:t>?</a:t>
            </a:r>
            <a:br>
              <a:rPr lang="en-US" dirty="0" smtClean="0"/>
            </a:br>
            <a:r>
              <a:rPr lang="en-US" sz="2000" dirty="0" smtClean="0"/>
              <a:t>(review)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r>
              <a:rPr lang="en-US" sz="2000" dirty="0" smtClean="0"/>
              <a:t>Problem Statement</a:t>
            </a:r>
          </a:p>
          <a:p>
            <a:pPr lvl="1"/>
            <a:r>
              <a:rPr lang="en-US" sz="1800" dirty="0" smtClean="0"/>
              <a:t>A </a:t>
            </a:r>
            <a:r>
              <a:rPr lang="en-US" sz="1800" dirty="0"/>
              <a:t>large party at a restaurant wants to split the bill evenly </a:t>
            </a:r>
            <a:r>
              <a:rPr lang="en-US" sz="1800" dirty="0">
                <a:solidFill>
                  <a:srgbClr val="FF0000"/>
                </a:solidFill>
              </a:rPr>
              <a:t>n</a:t>
            </a:r>
            <a:r>
              <a:rPr lang="en-US" sz="1800" dirty="0"/>
              <a:t> ways, where </a:t>
            </a:r>
            <a:r>
              <a:rPr lang="en-US" sz="1800" dirty="0">
                <a:solidFill>
                  <a:srgbClr val="FF0000"/>
                </a:solidFill>
              </a:rPr>
              <a:t>n</a:t>
            </a:r>
            <a:r>
              <a:rPr lang="en-US" sz="1800" dirty="0"/>
              <a:t> is the number of people in the </a:t>
            </a:r>
            <a:r>
              <a:rPr lang="en-US" sz="1800" dirty="0" smtClean="0"/>
              <a:t>party</a:t>
            </a:r>
            <a:endParaRPr lang="en-US" sz="1800" dirty="0"/>
          </a:p>
          <a:p>
            <a:endParaRPr lang="en-US" sz="2000" dirty="0" smtClean="0"/>
          </a:p>
          <a:p>
            <a:r>
              <a:rPr lang="en-US" sz="2000" dirty="0" smtClean="0"/>
              <a:t>Which types of input validation should our Split Bill solution be doing?</a:t>
            </a:r>
            <a:endParaRPr lang="en-US" sz="20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r>
              <a:rPr lang="en-US" sz="2000" dirty="0" smtClean="0"/>
              <a:t>Range check (reasonableness check)</a:t>
            </a:r>
          </a:p>
          <a:p>
            <a:pPr lvl="1"/>
            <a:r>
              <a:rPr lang="en-US" sz="1600" dirty="0" smtClean="0">
                <a:solidFill>
                  <a:srgbClr val="FF0000"/>
                </a:solidFill>
              </a:rPr>
              <a:t>n</a:t>
            </a:r>
            <a:r>
              <a:rPr lang="en-US" sz="1600" dirty="0" smtClean="0"/>
              <a:t> &gt; 0</a:t>
            </a:r>
          </a:p>
          <a:p>
            <a:pPr lvl="1"/>
            <a:r>
              <a:rPr lang="en-US" sz="1600" dirty="0" smtClean="0">
                <a:solidFill>
                  <a:srgbClr val="FF0000"/>
                </a:solidFill>
              </a:rPr>
              <a:t>n</a:t>
            </a:r>
            <a:r>
              <a:rPr lang="en-US" sz="1600" dirty="0" smtClean="0"/>
              <a:t> &lt;= max-capacity-of-restaurant</a:t>
            </a:r>
          </a:p>
          <a:p>
            <a:pPr lvl="1"/>
            <a:r>
              <a:rPr lang="en-US" sz="1600" dirty="0" smtClean="0"/>
              <a:t>bill-amount &gt; 0</a:t>
            </a:r>
          </a:p>
          <a:p>
            <a:pPr lvl="1"/>
            <a:r>
              <a:rPr lang="en-US" sz="1600" dirty="0"/>
              <a:t>b</a:t>
            </a:r>
            <a:r>
              <a:rPr lang="en-US" sz="1600" dirty="0" smtClean="0"/>
              <a:t>ill-amount &lt; ?????</a:t>
            </a:r>
          </a:p>
          <a:p>
            <a:pPr lvl="2"/>
            <a:r>
              <a:rPr lang="en-US" sz="1200" dirty="0" smtClean="0"/>
              <a:t>What is a </a:t>
            </a:r>
            <a:r>
              <a:rPr lang="en-US" sz="1200" dirty="0" smtClean="0"/>
              <a:t>reasonable </a:t>
            </a:r>
            <a:r>
              <a:rPr lang="en-US" sz="1200" dirty="0" smtClean="0"/>
              <a:t>upper limit?</a:t>
            </a:r>
          </a:p>
          <a:p>
            <a:pPr lvl="0"/>
            <a:r>
              <a:rPr lang="en-US" sz="2000" dirty="0" smtClean="0"/>
              <a:t>Type check</a:t>
            </a:r>
          </a:p>
          <a:p>
            <a:pPr lvl="1"/>
            <a:r>
              <a:rPr lang="en-US" sz="1600" dirty="0">
                <a:solidFill>
                  <a:srgbClr val="FF0000"/>
                </a:solidFill>
              </a:rPr>
              <a:t>n</a:t>
            </a:r>
            <a:r>
              <a:rPr lang="en-US" sz="1600" dirty="0" smtClean="0"/>
              <a:t> should be an integer</a:t>
            </a:r>
          </a:p>
          <a:p>
            <a:pPr lvl="1"/>
            <a:r>
              <a:rPr lang="en-US" sz="1600" dirty="0" smtClean="0"/>
              <a:t>bill-amount should be a number</a:t>
            </a:r>
          </a:p>
          <a:p>
            <a:pPr lvl="0"/>
            <a:r>
              <a:rPr lang="en-US" sz="2000" dirty="0" smtClean="0"/>
              <a:t>Arithmetic Errors</a:t>
            </a:r>
          </a:p>
          <a:p>
            <a:pPr lvl="1"/>
            <a:r>
              <a:rPr lang="en-US" sz="1600" dirty="0" smtClean="0">
                <a:solidFill>
                  <a:srgbClr val="FF0000"/>
                </a:solidFill>
              </a:rPr>
              <a:t>n</a:t>
            </a:r>
            <a:r>
              <a:rPr lang="en-US" sz="1600" dirty="0" smtClean="0"/>
              <a:t> cannot be 0 (avoid divide-by-zero)</a:t>
            </a:r>
            <a:endParaRPr lang="en-US" sz="1600" dirty="0"/>
          </a:p>
        </p:txBody>
      </p:sp>
      <p:sp>
        <p:nvSpPr>
          <p:cNvPr id="2" name="TextBox 1"/>
          <p:cNvSpPr txBox="1"/>
          <p:nvPr/>
        </p:nvSpPr>
        <p:spPr>
          <a:xfrm>
            <a:off x="1828800" y="5867400"/>
            <a:ext cx="52578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Optional: Have students develop selection, iteration, and exception handling statements for each type of input validation listed above, then discuss in class.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357941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Input Validation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5</a:t>
            </a:r>
            <a:r>
              <a:rPr lang="en-US" dirty="0" smtClean="0"/>
              <a:t>. Review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1380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problem statement</a:t>
            </a:r>
          </a:p>
          <a:p>
            <a:pPr lvl="1"/>
            <a:r>
              <a:rPr lang="en-US" dirty="0" smtClean="0"/>
              <a:t>Where input validation is needed but is </a:t>
            </a:r>
            <a:r>
              <a:rPr lang="en-US" b="1" dirty="0" smtClean="0"/>
              <a:t>not</a:t>
            </a:r>
            <a:r>
              <a:rPr lang="en-US" dirty="0" smtClean="0"/>
              <a:t> explicitly mentioned in the problem statement</a:t>
            </a:r>
            <a:endParaRPr lang="en-US" dirty="0" smtClean="0"/>
          </a:p>
          <a:p>
            <a:r>
              <a:rPr lang="en-US" dirty="0" smtClean="0"/>
              <a:t>Either</a:t>
            </a:r>
          </a:p>
          <a:p>
            <a:pPr lvl="1"/>
            <a:r>
              <a:rPr lang="en-US" dirty="0" smtClean="0"/>
              <a:t>Do and discuss as an in-class exercise</a:t>
            </a:r>
          </a:p>
          <a:p>
            <a:pPr lvl="1"/>
            <a:r>
              <a:rPr lang="en-US" dirty="0" smtClean="0"/>
              <a:t>Assign as an assignment or lab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1829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Input Validation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6. Connections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861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In-class 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/>
              <a:t>How does input validation balance the security goals of Confidentiality, Integrity and Availability?</a:t>
            </a:r>
          </a:p>
          <a:p>
            <a:r>
              <a:rPr lang="en-US" dirty="0"/>
              <a:t>Input validation </a:t>
            </a:r>
            <a:r>
              <a:rPr lang="en-US" dirty="0" smtClean="0"/>
              <a:t>improves data integrity</a:t>
            </a:r>
          </a:p>
          <a:p>
            <a:pPr lvl="1"/>
            <a:r>
              <a:rPr lang="en-US" dirty="0" smtClean="0"/>
              <a:t>i.e., it validates user inputs</a:t>
            </a:r>
          </a:p>
          <a:p>
            <a:r>
              <a:rPr lang="en-US" dirty="0" smtClean="0"/>
              <a:t>When </a:t>
            </a:r>
            <a:r>
              <a:rPr lang="en-US" dirty="0"/>
              <a:t>an input error is detected </a:t>
            </a:r>
            <a:r>
              <a:rPr lang="en-US" dirty="0" smtClean="0"/>
              <a:t>and deny-by-default </a:t>
            </a:r>
            <a:r>
              <a:rPr lang="en-US" dirty="0"/>
              <a:t>design principal </a:t>
            </a:r>
            <a:r>
              <a:rPr lang="en-US" dirty="0" smtClean="0"/>
              <a:t>is implemented in program</a:t>
            </a:r>
          </a:p>
          <a:p>
            <a:pPr lvl="1"/>
            <a:r>
              <a:rPr lang="en-US" dirty="0" smtClean="0"/>
              <a:t>User is told that they have invalid data</a:t>
            </a:r>
          </a:p>
          <a:p>
            <a:pPr lvl="1"/>
            <a:r>
              <a:rPr lang="en-US" dirty="0" smtClean="0"/>
              <a:t>Either</a:t>
            </a:r>
          </a:p>
          <a:p>
            <a:pPr lvl="2"/>
            <a:r>
              <a:rPr lang="en-US" dirty="0" smtClean="0"/>
              <a:t>They are denied access (app is not available)</a:t>
            </a:r>
          </a:p>
          <a:p>
            <a:pPr lvl="2"/>
            <a:r>
              <a:rPr lang="en-US" dirty="0" smtClean="0"/>
              <a:t>Or are told to reenter the data (app decreases availability since input must be reentered)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2844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In-class Discussion </a:t>
            </a:r>
            <a:r>
              <a:rPr lang="en-US" sz="2000" dirty="0" smtClean="0"/>
              <a:t>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How </a:t>
            </a:r>
            <a:r>
              <a:rPr lang="en-US" dirty="0"/>
              <a:t>does input validation relate to the security concepts of Assurance, Authenticity and Anonymity? </a:t>
            </a:r>
          </a:p>
          <a:p>
            <a:r>
              <a:rPr lang="en-US" dirty="0"/>
              <a:t>Input validation increases and supports assurance of system's </a:t>
            </a:r>
            <a:r>
              <a:rPr lang="en-US" dirty="0" smtClean="0"/>
              <a:t>data</a:t>
            </a:r>
          </a:p>
          <a:p>
            <a:pPr lvl="1"/>
            <a:r>
              <a:rPr lang="en-US" dirty="0" smtClean="0"/>
              <a:t>By </a:t>
            </a:r>
            <a:r>
              <a:rPr lang="en-US" dirty="0"/>
              <a:t>validating </a:t>
            </a:r>
            <a:r>
              <a:rPr lang="en-US" dirty="0" smtClean="0"/>
              <a:t>data</a:t>
            </a:r>
          </a:p>
          <a:p>
            <a:pPr lvl="2"/>
            <a:r>
              <a:rPr lang="en-US" dirty="0" smtClean="0"/>
              <a:t>App demonstrates </a:t>
            </a:r>
            <a:r>
              <a:rPr lang="en-US" dirty="0"/>
              <a:t>to </a:t>
            </a:r>
            <a:r>
              <a:rPr lang="en-US" dirty="0" smtClean="0"/>
              <a:t>user </a:t>
            </a:r>
            <a:r>
              <a:rPr lang="en-US" dirty="0"/>
              <a:t>that </a:t>
            </a:r>
            <a:r>
              <a:rPr lang="en-US" dirty="0" smtClean="0"/>
              <a:t>data </a:t>
            </a:r>
            <a:r>
              <a:rPr lang="en-US" dirty="0"/>
              <a:t>is </a:t>
            </a:r>
            <a:r>
              <a:rPr lang="en-US" dirty="0" smtClean="0"/>
              <a:t>sensible</a:t>
            </a:r>
          </a:p>
          <a:p>
            <a:pPr lvl="2"/>
            <a:r>
              <a:rPr lang="en-US" dirty="0" smtClean="0"/>
              <a:t>User builds </a:t>
            </a:r>
            <a:r>
              <a:rPr lang="en-US" dirty="0"/>
              <a:t>trust in </a:t>
            </a:r>
            <a:r>
              <a:rPr lang="en-US" dirty="0" smtClean="0"/>
              <a:t>app since bad data not allowed to be processed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2260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Input Validation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7</a:t>
            </a:r>
            <a:r>
              <a:rPr lang="en-US" dirty="0" smtClean="0"/>
              <a:t>. Throwing Exceptions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92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tbd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1362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Input Validation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“Split Bill” Problem Sample Code Slides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588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Input Errors</a:t>
            </a:r>
            <a:br>
              <a:rPr lang="en-US" sz="4000" dirty="0" smtClean="0"/>
            </a:br>
            <a:r>
              <a:rPr lang="en-US" sz="2000" dirty="0" smtClean="0"/>
              <a:t>(will cause Security Vulnerabilities)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Input errors can be caused by </a:t>
            </a:r>
          </a:p>
          <a:p>
            <a:pPr lvl="1"/>
            <a:r>
              <a:rPr lang="en-US" dirty="0"/>
              <a:t>A</a:t>
            </a:r>
            <a:r>
              <a:rPr lang="en-US" dirty="0" smtClean="0"/>
              <a:t>ccidental mistakes by trusted users</a:t>
            </a:r>
          </a:p>
          <a:p>
            <a:pPr lvl="1"/>
            <a:r>
              <a:rPr lang="en-US" dirty="0" smtClean="0"/>
              <a:t>Malicious users looking to take advantage of flaws in a system</a:t>
            </a:r>
          </a:p>
          <a:p>
            <a:pPr lvl="2"/>
            <a:r>
              <a:rPr lang="en-US" dirty="0" smtClean="0"/>
              <a:t>Malicious user</a:t>
            </a:r>
          </a:p>
          <a:p>
            <a:pPr lvl="3"/>
            <a:r>
              <a:rPr lang="en-US" dirty="0" smtClean="0"/>
              <a:t>One who intentionally crafts input data to cause programs to run unauthorized logic/commands</a:t>
            </a:r>
          </a:p>
          <a:p>
            <a:pPr lvl="2"/>
            <a:r>
              <a:rPr lang="en-US" dirty="0" smtClean="0"/>
              <a:t>Discuss</a:t>
            </a:r>
          </a:p>
          <a:p>
            <a:pPr lvl="3"/>
            <a:r>
              <a:rPr lang="en-US" dirty="0" smtClean="0"/>
              <a:t>How can a malicious person take advantage of input errors from previous slide?</a:t>
            </a:r>
          </a:p>
        </p:txBody>
      </p:sp>
    </p:spTree>
    <p:extLst>
      <p:ext uri="{BB962C8B-B14F-4D97-AF65-F5344CB8AC3E}">
        <p14:creationId xmlns:p14="http://schemas.microsoft.com/office/powerpoint/2010/main" val="1235596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Problem Statement: Split Bill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large party at a restaurant wants to split the bill evenly </a:t>
            </a:r>
            <a:r>
              <a:rPr lang="en-US" dirty="0" smtClean="0">
                <a:solidFill>
                  <a:srgbClr val="FF0000"/>
                </a:solidFill>
              </a:rPr>
              <a:t>n</a:t>
            </a:r>
            <a:r>
              <a:rPr lang="en-US" dirty="0" smtClean="0"/>
              <a:t> ways, where </a:t>
            </a:r>
            <a:r>
              <a:rPr lang="en-US" dirty="0" smtClean="0">
                <a:solidFill>
                  <a:srgbClr val="FF0000"/>
                </a:solidFill>
              </a:rPr>
              <a:t>n</a:t>
            </a:r>
            <a:r>
              <a:rPr lang="en-US" dirty="0" smtClean="0"/>
              <a:t> is the number of people in the party</a:t>
            </a:r>
          </a:p>
          <a:p>
            <a:r>
              <a:rPr lang="en-US" dirty="0" smtClean="0"/>
              <a:t>Assumptions</a:t>
            </a:r>
            <a:endParaRPr lang="en-US" dirty="0" smtClean="0"/>
          </a:p>
          <a:p>
            <a:pPr lvl="1"/>
            <a:r>
              <a:rPr lang="en-US" dirty="0" smtClean="0"/>
              <a:t>Amount of bill must be in range </a:t>
            </a:r>
            <a:r>
              <a:rPr lang="en-US" dirty="0" smtClean="0"/>
              <a:t>[1</a:t>
            </a:r>
            <a:r>
              <a:rPr lang="en-US" dirty="0" smtClean="0"/>
              <a:t>,2000]</a:t>
            </a:r>
          </a:p>
          <a:p>
            <a:pPr lvl="1"/>
            <a:r>
              <a:rPr lang="en-US" dirty="0" smtClean="0"/>
              <a:t>Size </a:t>
            </a:r>
            <a:r>
              <a:rPr lang="en-US" dirty="0" smtClean="0"/>
              <a:t>of the party (</a:t>
            </a:r>
            <a:r>
              <a:rPr lang="en-US" dirty="0" smtClean="0">
                <a:solidFill>
                  <a:srgbClr val="FF0000"/>
                </a:solidFill>
              </a:rPr>
              <a:t>n</a:t>
            </a:r>
            <a:r>
              <a:rPr lang="en-US" dirty="0" smtClean="0"/>
              <a:t>) must be in range [1,20]</a:t>
            </a:r>
          </a:p>
          <a:p>
            <a:pPr lvl="1"/>
            <a:r>
              <a:rPr lang="en-US" dirty="0" smtClean="0"/>
              <a:t>Amount of tip must be in range [1,50]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91856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Input Validation on Split Bill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splitbill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():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bill =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getinput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("Enter a bill amount [1,2000] ", 2000)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party =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getinput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("Enter your party size [1, 20] ", 20)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tip =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getinput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("Enter your tip amount [1,50] ", 50)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tip =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setmintip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(tip, party)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total =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gettotal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(bill, tip)</a:t>
            </a:r>
          </a:p>
          <a:p>
            <a:pPr marL="0" indent="0">
              <a:buNone/>
            </a:pP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getinput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msg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bound):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(input(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msg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))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while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&lt;1 or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&gt; bound: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(input(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msg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))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return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1565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Types of Input Validation</a:t>
            </a:r>
            <a:br>
              <a:rPr lang="en-US" smtClean="0"/>
            </a:br>
            <a:r>
              <a:rPr lang="en-US" smtClean="0"/>
              <a:t>done in Split Bill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000" dirty="0" smtClean="0"/>
              <a:t>Range check (reasonableness check)</a:t>
            </a:r>
          </a:p>
          <a:p>
            <a:pPr lvl="1"/>
            <a:r>
              <a:rPr lang="en-US" sz="1800" dirty="0"/>
              <a:t>N</a:t>
            </a:r>
            <a:r>
              <a:rPr lang="en-US" sz="1800" dirty="0" smtClean="0"/>
              <a:t>umbers checked to ensure they are within a range of possible values </a:t>
            </a:r>
          </a:p>
          <a:p>
            <a:pPr lvl="2"/>
            <a:r>
              <a:rPr lang="en-US" sz="1600" dirty="0" smtClean="0"/>
              <a:t>1</a:t>
            </a:r>
            <a:r>
              <a:rPr lang="en-US" sz="1600" dirty="0" smtClean="0"/>
              <a:t> &lt;= Bill &lt;= 2000   	 1 &lt;= party size &lt;= 20</a:t>
            </a:r>
          </a:p>
          <a:p>
            <a:pPr lvl="0"/>
            <a:r>
              <a:rPr lang="en-US" sz="2000" dirty="0" smtClean="0"/>
              <a:t>Length check</a:t>
            </a:r>
          </a:p>
          <a:p>
            <a:pPr lvl="1"/>
            <a:r>
              <a:rPr lang="en-US" sz="1800" dirty="0" smtClean="0"/>
              <a:t>E</a:t>
            </a:r>
            <a:r>
              <a:rPr lang="en-US" sz="1800" dirty="0" smtClean="0"/>
              <a:t>nsure input is of appropriate length</a:t>
            </a:r>
          </a:p>
          <a:p>
            <a:pPr lvl="2"/>
            <a:r>
              <a:rPr lang="en-US" sz="1600" dirty="0" smtClean="0"/>
              <a:t>Does not apply</a:t>
            </a:r>
          </a:p>
          <a:p>
            <a:pPr lvl="0"/>
            <a:r>
              <a:rPr lang="en-US" sz="2000" dirty="0" smtClean="0"/>
              <a:t>Type check</a:t>
            </a:r>
          </a:p>
          <a:p>
            <a:pPr lvl="1"/>
            <a:r>
              <a:rPr lang="en-US" sz="1800" dirty="0"/>
              <a:t>I</a:t>
            </a:r>
            <a:r>
              <a:rPr lang="en-US" sz="1800" dirty="0" smtClean="0"/>
              <a:t>nput should be checked to ensure it is the data type expected</a:t>
            </a:r>
          </a:p>
          <a:p>
            <a:pPr lvl="2"/>
            <a:r>
              <a:rPr lang="en-US" sz="1600" dirty="0" smtClean="0"/>
              <a:t>Bill, party size, &amp; tip should all be integers</a:t>
            </a:r>
          </a:p>
          <a:p>
            <a:pPr lvl="0"/>
            <a:r>
              <a:rPr lang="en-US" sz="2000" dirty="0" smtClean="0"/>
              <a:t>Format check</a:t>
            </a:r>
          </a:p>
          <a:p>
            <a:pPr lvl="1"/>
            <a:r>
              <a:rPr lang="en-US" sz="1800" dirty="0" smtClean="0"/>
              <a:t>Check that the data is in a specified format (template)</a:t>
            </a:r>
          </a:p>
          <a:p>
            <a:pPr lvl="2"/>
            <a:r>
              <a:rPr lang="en-US" sz="1600" dirty="0" smtClean="0"/>
              <a:t>Does not apply</a:t>
            </a:r>
          </a:p>
          <a:p>
            <a:pPr lvl="0"/>
            <a:r>
              <a:rPr lang="en-US" sz="2000" dirty="0" smtClean="0"/>
              <a:t>Arithmetic Errors</a:t>
            </a:r>
          </a:p>
          <a:p>
            <a:pPr lvl="1"/>
            <a:r>
              <a:rPr lang="en-US" sz="1800" dirty="0" smtClean="0"/>
              <a:t>Variables are checked for values that might cause problems such as </a:t>
            </a:r>
          </a:p>
          <a:p>
            <a:pPr lvl="2"/>
            <a:r>
              <a:rPr lang="en-US" sz="1600" dirty="0" smtClean="0"/>
              <a:t>Party size cannot be 0 (range check takes care of this)</a:t>
            </a:r>
          </a:p>
        </p:txBody>
      </p:sp>
    </p:spTree>
    <p:extLst>
      <p:ext uri="{BB962C8B-B14F-4D97-AF65-F5344CB8AC3E}">
        <p14:creationId xmlns:p14="http://schemas.microsoft.com/office/powerpoint/2010/main" val="1392788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Types of Input Validation</a:t>
            </a:r>
            <a:br>
              <a:rPr lang="en-US" smtClean="0"/>
            </a:br>
            <a:r>
              <a:rPr lang="en-US" smtClean="0"/>
              <a:t>done in Split Bill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000" dirty="0" smtClean="0">
                <a:solidFill>
                  <a:srgbClr val="00B050"/>
                </a:solidFill>
              </a:rPr>
              <a:t>Range check (reasonableness check)</a:t>
            </a:r>
          </a:p>
          <a:p>
            <a:pPr lvl="1"/>
            <a:r>
              <a:rPr lang="en-US" sz="1800" dirty="0">
                <a:solidFill>
                  <a:srgbClr val="00B050"/>
                </a:solidFill>
              </a:rPr>
              <a:t>N</a:t>
            </a:r>
            <a:r>
              <a:rPr lang="en-US" sz="1800" dirty="0" smtClean="0">
                <a:solidFill>
                  <a:srgbClr val="00B050"/>
                </a:solidFill>
              </a:rPr>
              <a:t>umbers checked to ensure they are within a range of possible values </a:t>
            </a:r>
          </a:p>
          <a:p>
            <a:pPr lvl="2"/>
            <a:r>
              <a:rPr lang="en-US" sz="1600" dirty="0" smtClean="0">
                <a:solidFill>
                  <a:srgbClr val="00B050"/>
                </a:solidFill>
              </a:rPr>
              <a:t>1</a:t>
            </a:r>
            <a:r>
              <a:rPr lang="en-US" sz="1600" dirty="0" smtClean="0">
                <a:solidFill>
                  <a:srgbClr val="00B050"/>
                </a:solidFill>
              </a:rPr>
              <a:t> &lt;= Bill &lt;= 2000   	 1 &lt;= party size &lt;= 20</a:t>
            </a:r>
          </a:p>
          <a:p>
            <a:pPr lvl="0"/>
            <a:r>
              <a:rPr lang="en-US" sz="2000" dirty="0" smtClean="0">
                <a:solidFill>
                  <a:schemeClr val="bg1">
                    <a:lumMod val="75000"/>
                  </a:schemeClr>
                </a:solidFill>
              </a:rPr>
              <a:t>Length check</a:t>
            </a:r>
          </a:p>
          <a:p>
            <a:pPr lvl="1"/>
            <a:r>
              <a:rPr lang="en-US" sz="1800" dirty="0" smtClean="0">
                <a:solidFill>
                  <a:schemeClr val="bg1">
                    <a:lumMod val="75000"/>
                  </a:schemeClr>
                </a:solidFill>
              </a:rPr>
              <a:t>E</a:t>
            </a:r>
            <a:r>
              <a:rPr lang="en-US" sz="1800" dirty="0" smtClean="0">
                <a:solidFill>
                  <a:schemeClr val="bg1">
                    <a:lumMod val="75000"/>
                  </a:schemeClr>
                </a:solidFill>
              </a:rPr>
              <a:t>nsure input is of appropriate length</a:t>
            </a:r>
          </a:p>
          <a:p>
            <a:pPr lvl="2"/>
            <a:r>
              <a:rPr lang="en-US" sz="1600" dirty="0" smtClean="0">
                <a:solidFill>
                  <a:schemeClr val="bg1">
                    <a:lumMod val="75000"/>
                  </a:schemeClr>
                </a:solidFill>
              </a:rPr>
              <a:t>Does not apply</a:t>
            </a:r>
          </a:p>
          <a:p>
            <a:pPr lvl="0"/>
            <a:r>
              <a:rPr lang="en-US" sz="2000" dirty="0" smtClean="0">
                <a:solidFill>
                  <a:srgbClr val="FF0000"/>
                </a:solidFill>
              </a:rPr>
              <a:t>Type check</a:t>
            </a:r>
          </a:p>
          <a:p>
            <a:pPr lvl="1"/>
            <a:r>
              <a:rPr lang="en-US" sz="1800" dirty="0">
                <a:solidFill>
                  <a:srgbClr val="FF0000"/>
                </a:solidFill>
              </a:rPr>
              <a:t>I</a:t>
            </a:r>
            <a:r>
              <a:rPr lang="en-US" sz="1800" dirty="0" smtClean="0">
                <a:solidFill>
                  <a:srgbClr val="FF0000"/>
                </a:solidFill>
              </a:rPr>
              <a:t>nput should be checked to ensure it is the data type expected</a:t>
            </a:r>
          </a:p>
          <a:p>
            <a:pPr lvl="2"/>
            <a:r>
              <a:rPr lang="en-US" sz="1600" dirty="0" smtClean="0">
                <a:solidFill>
                  <a:srgbClr val="FF0000"/>
                </a:solidFill>
              </a:rPr>
              <a:t>Bill, party size, &amp; tip should all be integers</a:t>
            </a:r>
          </a:p>
          <a:p>
            <a:pPr lvl="0"/>
            <a:r>
              <a:rPr lang="en-US" sz="2000" dirty="0" smtClean="0">
                <a:solidFill>
                  <a:schemeClr val="bg1">
                    <a:lumMod val="75000"/>
                  </a:schemeClr>
                </a:solidFill>
              </a:rPr>
              <a:t>Format check</a:t>
            </a:r>
          </a:p>
          <a:p>
            <a:pPr lvl="1"/>
            <a:r>
              <a:rPr lang="en-US" sz="1800" dirty="0" smtClean="0">
                <a:solidFill>
                  <a:schemeClr val="bg1">
                    <a:lumMod val="75000"/>
                  </a:schemeClr>
                </a:solidFill>
              </a:rPr>
              <a:t>Check that the data is in a specified format (template)</a:t>
            </a:r>
          </a:p>
          <a:p>
            <a:pPr lvl="2"/>
            <a:r>
              <a:rPr lang="en-US" sz="1600" dirty="0" smtClean="0">
                <a:solidFill>
                  <a:schemeClr val="bg1">
                    <a:lumMod val="75000"/>
                  </a:schemeClr>
                </a:solidFill>
              </a:rPr>
              <a:t>Does not apply</a:t>
            </a:r>
          </a:p>
          <a:p>
            <a:pPr lvl="0"/>
            <a:r>
              <a:rPr lang="en-US" sz="2000" dirty="0" smtClean="0">
                <a:solidFill>
                  <a:srgbClr val="00B050"/>
                </a:solidFill>
              </a:rPr>
              <a:t>Arithmetic Errors</a:t>
            </a:r>
          </a:p>
          <a:p>
            <a:pPr lvl="1"/>
            <a:r>
              <a:rPr lang="en-US" sz="1800" dirty="0" smtClean="0">
                <a:solidFill>
                  <a:srgbClr val="00B050"/>
                </a:solidFill>
              </a:rPr>
              <a:t>Variables are checked for values that might cause problems such as </a:t>
            </a:r>
          </a:p>
          <a:p>
            <a:pPr lvl="2"/>
            <a:r>
              <a:rPr lang="en-US" sz="1600" dirty="0" smtClean="0">
                <a:solidFill>
                  <a:srgbClr val="00B050"/>
                </a:solidFill>
              </a:rPr>
              <a:t>Party size cannot be 0 (range check takes care of this)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781800" y="855999"/>
            <a:ext cx="2209800" cy="52322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FF0000"/>
                </a:solidFill>
              </a:rPr>
              <a:t>Split Bill code currently does not do type checking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9529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Split Bill code: No Type Checking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Need to prevent incorrect type of data from causing an Exception!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463" y="2590800"/>
            <a:ext cx="7773074" cy="3743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4146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Revised Split Bill Code: Type checking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000" dirty="0" smtClean="0"/>
              <a:t>Original Code</a:t>
            </a:r>
          </a:p>
          <a:p>
            <a:pPr marL="800100" lvl="2" indent="0">
              <a:buNone/>
            </a:pP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getinput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msg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bound):</a:t>
            </a:r>
          </a:p>
          <a:p>
            <a:pPr marL="800100" lvl="2" indent="0">
              <a:buNone/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(input(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msg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))</a:t>
            </a:r>
          </a:p>
          <a:p>
            <a:pPr marL="800100" lvl="2" indent="0">
              <a:buNone/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while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&lt;1 or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&gt; bound:</a:t>
            </a:r>
          </a:p>
          <a:p>
            <a:pPr marL="800100" lvl="2" indent="0">
              <a:buNone/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(input(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msg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))</a:t>
            </a:r>
          </a:p>
          <a:p>
            <a:pPr marL="800100" lvl="2" indent="0">
              <a:buNone/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return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endParaRPr lang="en-US" sz="1600" dirty="0" smtClean="0"/>
          </a:p>
          <a:p>
            <a:r>
              <a:rPr lang="en-US" sz="2000" dirty="0" smtClean="0"/>
              <a:t>Revised Code</a:t>
            </a:r>
          </a:p>
          <a:p>
            <a:pPr lvl="1"/>
            <a:r>
              <a:rPr lang="en-US" sz="1800" dirty="0"/>
              <a:t>If a non integer is entered, python throws a </a:t>
            </a:r>
            <a:r>
              <a:rPr lang="en-US" sz="1800" dirty="0" err="1" smtClean="0"/>
              <a:t>ValueError</a:t>
            </a:r>
            <a:endParaRPr lang="en-US" sz="1800" dirty="0"/>
          </a:p>
          <a:p>
            <a:pPr marL="800100" lvl="2" indent="0">
              <a:buNone/>
            </a:pP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getinput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msg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bound):</a:t>
            </a:r>
          </a:p>
          <a:p>
            <a:pPr marL="800100" lvl="2" indent="0">
              <a:buNone/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while True:</a:t>
            </a:r>
          </a:p>
          <a:p>
            <a:pPr marL="800100" lvl="2" indent="0">
              <a:buNone/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try:</a:t>
            </a:r>
          </a:p>
          <a:p>
            <a:pPr marL="800100" lvl="2" indent="0">
              <a:buNone/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(input(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msg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))</a:t>
            </a:r>
          </a:p>
          <a:p>
            <a:pPr marL="800100" lvl="2" indent="0">
              <a:buNone/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if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&gt;= 1 and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&lt;= bound:</a:t>
            </a:r>
          </a:p>
          <a:p>
            <a:pPr marL="800100" lvl="2" indent="0">
              <a:buNone/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return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00100" lvl="2" indent="0">
              <a:buNone/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except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ValueError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800100" lvl="2" indent="0">
              <a:buNone/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range = "[1," +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+ "]"</a:t>
            </a:r>
          </a:p>
          <a:p>
            <a:pPr marL="800100" lvl="2" indent="0">
              <a:buNone/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print("Only integers in", range, "allowed.")</a:t>
            </a:r>
          </a:p>
        </p:txBody>
      </p:sp>
    </p:spTree>
    <p:extLst>
      <p:ext uri="{BB962C8B-B14F-4D97-AF65-F5344CB8AC3E}">
        <p14:creationId xmlns:p14="http://schemas.microsoft.com/office/powerpoint/2010/main" val="1883666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In-class 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What input validations are needed for following problem statement?</a:t>
            </a:r>
          </a:p>
          <a:p>
            <a:pPr lvl="1"/>
            <a:r>
              <a:rPr lang="en-US" dirty="0" smtClean="0"/>
              <a:t>A</a:t>
            </a:r>
            <a:r>
              <a:rPr lang="en-US" dirty="0" smtClean="0"/>
              <a:t>sk user to enter their weight, height, and zip code. Output their BMI val</a:t>
            </a:r>
            <a:r>
              <a:rPr lang="en-US" dirty="0" smtClean="0"/>
              <a:t>ue</a:t>
            </a:r>
            <a:r>
              <a:rPr lang="en-US" dirty="0" smtClean="0"/>
              <a:t> along with the average BMI in their zip code.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Range check (reasonableness check) </a:t>
            </a:r>
          </a:p>
          <a:p>
            <a:pPr lvl="2"/>
            <a:r>
              <a:rPr lang="en-US" dirty="0" smtClean="0"/>
              <a:t>108 (inches) &gt; Height &gt; 0,    1000 &gt; weight &gt; 0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Length check (ensure input is of appropriate length)</a:t>
            </a:r>
          </a:p>
          <a:p>
            <a:pPr lvl="2"/>
            <a:r>
              <a:rPr lang="en-US" dirty="0" smtClean="0"/>
              <a:t>Read in ZIPCODE as a string and ensure it is 5 characters long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Type check (input checked to ensure it is data type expected)</a:t>
            </a:r>
          </a:p>
          <a:p>
            <a:pPr lvl="2"/>
            <a:r>
              <a:rPr lang="en-US" dirty="0" smtClean="0"/>
              <a:t>Weight, height should be numbers (floats probably)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Format check (check that data is in a specified format)</a:t>
            </a:r>
          </a:p>
          <a:p>
            <a:pPr lvl="2"/>
            <a:r>
              <a:rPr lang="en-US" dirty="0" smtClean="0"/>
              <a:t>Does not apply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Arithmetic Errors</a:t>
            </a:r>
          </a:p>
          <a:p>
            <a:pPr lvl="2"/>
            <a:r>
              <a:rPr lang="en-US" dirty="0" smtClean="0"/>
              <a:t>Height &gt; 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1881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Attacks using Malicious Input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Credit cards stolen</a:t>
            </a:r>
          </a:p>
          <a:p>
            <a:pPr lvl="1"/>
            <a:r>
              <a:rPr lang="en-US" dirty="0" smtClean="0"/>
              <a:t>In </a:t>
            </a:r>
            <a:r>
              <a:rPr lang="en-US" dirty="0"/>
              <a:t>Feb 2002, Jeremiah Jacks discovered </a:t>
            </a:r>
            <a:r>
              <a:rPr lang="en-US" dirty="0" smtClean="0"/>
              <a:t>that </a:t>
            </a:r>
            <a:r>
              <a:rPr lang="en-US" dirty="0"/>
              <a:t>Guess.com </a:t>
            </a:r>
            <a:r>
              <a:rPr lang="en-US" dirty="0" smtClean="0"/>
              <a:t>had a vulnerability</a:t>
            </a:r>
          </a:p>
          <a:p>
            <a:pPr lvl="2"/>
            <a:r>
              <a:rPr lang="en-US" dirty="0" smtClean="0"/>
              <a:t>A </a:t>
            </a:r>
            <a:r>
              <a:rPr lang="en-US" dirty="0"/>
              <a:t>properly-crafted URL allowed anyone to pull down 200,000+ names, credit card numbers and expiration dates </a:t>
            </a:r>
            <a:r>
              <a:rPr lang="en-US" dirty="0" smtClean="0"/>
              <a:t>on the </a:t>
            </a:r>
            <a:r>
              <a:rPr lang="en-US" dirty="0"/>
              <a:t>site's customer </a:t>
            </a:r>
            <a:r>
              <a:rPr lang="en-US" dirty="0" smtClean="0"/>
              <a:t>database</a:t>
            </a:r>
          </a:p>
          <a:p>
            <a:pPr lvl="1"/>
            <a:r>
              <a:rPr lang="en-US" dirty="0" smtClean="0"/>
              <a:t>Known as a </a:t>
            </a:r>
            <a:r>
              <a:rPr lang="en-US" dirty="0" smtClean="0">
                <a:solidFill>
                  <a:srgbClr val="FF0000"/>
                </a:solidFill>
              </a:rPr>
              <a:t>SQL-Injection attack</a:t>
            </a:r>
          </a:p>
          <a:p>
            <a:pPr lvl="2"/>
            <a:r>
              <a:rPr lang="en-US" dirty="0" smtClean="0"/>
              <a:t>The attack is carried out for example by entering in a SQL command into a search box</a:t>
            </a:r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9531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eliscott.files.wordpress.com/2013/10/fa7c5b5f326e3c4a6cc9db19e7edbaf0-xkcd-bobby-tables.png?w=55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830712"/>
            <a:ext cx="8646042" cy="2665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SQL Injection Attack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4953000"/>
            <a:ext cx="8229600" cy="1173163"/>
          </a:xfrm>
        </p:spPr>
        <p:txBody>
          <a:bodyPr/>
          <a:lstStyle/>
          <a:p>
            <a:r>
              <a:rPr lang="en-US" dirty="0" smtClean="0"/>
              <a:t>Comic by </a:t>
            </a:r>
            <a:r>
              <a:rPr lang="en-US" dirty="0"/>
              <a:t>XKCD</a:t>
            </a:r>
          </a:p>
        </p:txBody>
      </p:sp>
    </p:spTree>
    <p:extLst>
      <p:ext uri="{BB962C8B-B14F-4D97-AF65-F5344CB8AC3E}">
        <p14:creationId xmlns:p14="http://schemas.microsoft.com/office/powerpoint/2010/main" val="3962586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Programs often use external data</a:t>
            </a:r>
          </a:p>
          <a:p>
            <a:pPr lvl="1"/>
            <a:r>
              <a:rPr lang="en-US" dirty="0" smtClean="0"/>
              <a:t>Source of this data may be</a:t>
            </a:r>
          </a:p>
          <a:p>
            <a:pPr lvl="2"/>
            <a:r>
              <a:rPr lang="en-US" dirty="0" smtClean="0"/>
              <a:t>User input via keyboard</a:t>
            </a:r>
          </a:p>
          <a:p>
            <a:pPr lvl="2"/>
            <a:r>
              <a:rPr lang="en-US" dirty="0" smtClean="0"/>
              <a:t>A data file</a:t>
            </a:r>
          </a:p>
          <a:p>
            <a:pPr lvl="2"/>
            <a:r>
              <a:rPr lang="en-US" dirty="0" smtClean="0"/>
              <a:t>A database</a:t>
            </a:r>
          </a:p>
          <a:p>
            <a:pPr lvl="2"/>
            <a:r>
              <a:rPr lang="en-US" dirty="0" smtClean="0"/>
              <a:t>Data that comes over a network</a:t>
            </a:r>
          </a:p>
          <a:p>
            <a:r>
              <a:rPr lang="en-US" dirty="0" smtClean="0"/>
              <a:t>All external data </a:t>
            </a:r>
            <a:r>
              <a:rPr lang="en-US" dirty="0"/>
              <a:t>that can enter your </a:t>
            </a:r>
            <a:r>
              <a:rPr lang="en-US" dirty="0" smtClean="0"/>
              <a:t>program is a </a:t>
            </a:r>
            <a:r>
              <a:rPr lang="en-US" dirty="0"/>
              <a:t>potential source of </a:t>
            </a:r>
            <a:r>
              <a:rPr lang="en-US" dirty="0" smtClean="0"/>
              <a:t>problems</a:t>
            </a:r>
          </a:p>
          <a:p>
            <a:pPr lvl="1"/>
            <a:r>
              <a:rPr lang="en-US" dirty="0" smtClean="0"/>
              <a:t>Using external data without validation can result in your system:</a:t>
            </a:r>
          </a:p>
          <a:p>
            <a:pPr lvl="2"/>
            <a:r>
              <a:rPr lang="en-US" dirty="0" smtClean="0"/>
              <a:t>Producing incorrect results</a:t>
            </a:r>
          </a:p>
          <a:p>
            <a:pPr lvl="2"/>
            <a:r>
              <a:rPr lang="en-US" dirty="0" smtClean="0"/>
              <a:t>Having security vulnerabilities that may be discovered by a malicious user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2401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ways to Validate Input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r>
              <a:rPr lang="en-US" sz="2000" dirty="0" smtClean="0"/>
              <a:t>Range check (reasonableness check)</a:t>
            </a:r>
          </a:p>
          <a:p>
            <a:pPr lvl="1"/>
            <a:r>
              <a:rPr lang="en-US" sz="1600" dirty="0" smtClean="0"/>
              <a:t>Numbers checked to ensure they are within a range of possible values</a:t>
            </a:r>
          </a:p>
          <a:p>
            <a:pPr lvl="1"/>
            <a:r>
              <a:rPr lang="en-US" sz="1600" dirty="0" smtClean="0"/>
              <a:t>Example</a:t>
            </a:r>
          </a:p>
          <a:p>
            <a:pPr lvl="2"/>
            <a:r>
              <a:rPr lang="en-US" sz="1400" dirty="0" smtClean="0"/>
              <a:t>Value for month should lie between 1 and 12, inclusive</a:t>
            </a:r>
          </a:p>
          <a:p>
            <a:pPr lvl="0"/>
            <a:r>
              <a:rPr lang="en-US" sz="2000" dirty="0" smtClean="0"/>
              <a:t>Length check</a:t>
            </a:r>
          </a:p>
          <a:p>
            <a:pPr lvl="1"/>
            <a:r>
              <a:rPr lang="en-US" sz="1600" dirty="0" smtClean="0"/>
              <a:t>Ensure input is of appropriate length</a:t>
            </a:r>
          </a:p>
          <a:p>
            <a:pPr lvl="1"/>
            <a:r>
              <a:rPr lang="en-US" sz="1600" dirty="0" smtClean="0"/>
              <a:t>Examples</a:t>
            </a:r>
          </a:p>
          <a:p>
            <a:pPr lvl="2"/>
            <a:r>
              <a:rPr lang="en-US" sz="1400" dirty="0" smtClean="0"/>
              <a:t>US telephone number has 10 digits</a:t>
            </a:r>
          </a:p>
          <a:p>
            <a:pPr lvl="2"/>
            <a:r>
              <a:rPr lang="en-US" sz="1400" dirty="0" smtClean="0"/>
              <a:t>Bank account numbers are 11 digits long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pPr lvl="0"/>
            <a:r>
              <a:rPr lang="en-US" sz="2000" dirty="0"/>
              <a:t>Type check</a:t>
            </a:r>
          </a:p>
          <a:p>
            <a:pPr lvl="1"/>
            <a:r>
              <a:rPr lang="en-US" sz="1600" dirty="0"/>
              <a:t>Input should be checked to ensure it is the data type expected</a:t>
            </a:r>
          </a:p>
          <a:p>
            <a:pPr lvl="1"/>
            <a:r>
              <a:rPr lang="en-US" sz="1600" dirty="0"/>
              <a:t>Example</a:t>
            </a:r>
          </a:p>
          <a:p>
            <a:pPr lvl="2"/>
            <a:r>
              <a:rPr lang="en-US" sz="1400" dirty="0"/>
              <a:t>Age must be an integer value</a:t>
            </a:r>
          </a:p>
          <a:p>
            <a:pPr lvl="0"/>
            <a:r>
              <a:rPr lang="en-US" sz="2000" dirty="0" smtClean="0"/>
              <a:t>Format </a:t>
            </a:r>
            <a:r>
              <a:rPr lang="en-US" sz="2000" dirty="0"/>
              <a:t>check</a:t>
            </a:r>
          </a:p>
          <a:p>
            <a:pPr lvl="1"/>
            <a:r>
              <a:rPr lang="en-US" sz="1600" dirty="0"/>
              <a:t>Check that </a:t>
            </a:r>
            <a:r>
              <a:rPr lang="en-US" sz="1600" dirty="0" smtClean="0"/>
              <a:t>data </a:t>
            </a:r>
            <a:r>
              <a:rPr lang="en-US" sz="1600" dirty="0"/>
              <a:t>is in a specified format (template</a:t>
            </a:r>
            <a:r>
              <a:rPr lang="en-US" sz="1600" dirty="0" smtClean="0"/>
              <a:t>)</a:t>
            </a:r>
            <a:endParaRPr lang="en-US" sz="1600" dirty="0"/>
          </a:p>
          <a:p>
            <a:pPr lvl="1"/>
            <a:r>
              <a:rPr lang="en-US" sz="1600" dirty="0"/>
              <a:t>Example</a:t>
            </a:r>
          </a:p>
          <a:p>
            <a:pPr lvl="2"/>
            <a:r>
              <a:rPr lang="en-US" sz="1400" dirty="0"/>
              <a:t>Dates might be required to be in the format DD/MM/YYYY</a:t>
            </a:r>
          </a:p>
          <a:p>
            <a:pPr lvl="0"/>
            <a:r>
              <a:rPr lang="en-US" sz="2000" dirty="0"/>
              <a:t>Arithmetic Errors</a:t>
            </a:r>
          </a:p>
          <a:p>
            <a:pPr lvl="1"/>
            <a:r>
              <a:rPr lang="en-US" sz="1600" dirty="0"/>
              <a:t>Variables are checked for values that might cause problems</a:t>
            </a:r>
          </a:p>
          <a:p>
            <a:pPr lvl="1"/>
            <a:r>
              <a:rPr lang="en-US" sz="1600" dirty="0"/>
              <a:t>Example</a:t>
            </a:r>
          </a:p>
          <a:p>
            <a:pPr lvl="2"/>
            <a:r>
              <a:rPr lang="en-US" sz="1400" dirty="0"/>
              <a:t>Division by zero or integer </a:t>
            </a:r>
            <a:r>
              <a:rPr lang="en-US" sz="1400" dirty="0" smtClean="0"/>
              <a:t>overflow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372977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to do if Input Data has Errors?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4958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When input errors are detected, program should immediately reject request</a:t>
            </a:r>
          </a:p>
          <a:p>
            <a:pPr lvl="1"/>
            <a:r>
              <a:rPr lang="en-US" dirty="0" smtClean="0"/>
              <a:t>Do not attempt to interpret erroneous input into a correct one</a:t>
            </a:r>
          </a:p>
          <a:p>
            <a:pPr lvl="1"/>
            <a:r>
              <a:rPr lang="en-US" dirty="0" smtClean="0"/>
              <a:t>Why?</a:t>
            </a:r>
          </a:p>
          <a:p>
            <a:pPr lvl="2"/>
            <a:r>
              <a:rPr lang="en-US" dirty="0" smtClean="0"/>
              <a:t>Malicious user can craft input in a way so that corrected version is an attack</a:t>
            </a:r>
          </a:p>
          <a:p>
            <a:r>
              <a:rPr lang="en-US" dirty="0" smtClean="0"/>
              <a:t>Use “deny-by-default” design principal </a:t>
            </a:r>
          </a:p>
          <a:p>
            <a:pPr lvl="1"/>
            <a:r>
              <a:rPr lang="en-US" dirty="0" smtClean="0"/>
              <a:t>Anything not explicitly permitted is forbidden</a:t>
            </a:r>
          </a:p>
        </p:txBody>
      </p:sp>
    </p:spTree>
    <p:extLst>
      <p:ext uri="{BB962C8B-B14F-4D97-AF65-F5344CB8AC3E}">
        <p14:creationId xmlns:p14="http://schemas.microsoft.com/office/powerpoint/2010/main" val="3076532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Input Validation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2. Selection </a:t>
            </a:r>
            <a:r>
              <a:rPr lang="en-US" dirty="0" smtClean="0"/>
              <a:t>Statements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666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24522</TotalTime>
  <Words>2043</Words>
  <Application>Microsoft Office PowerPoint</Application>
  <PresentationFormat>On-screen Show (4:3)</PresentationFormat>
  <Paragraphs>313</Paragraphs>
  <Slides>36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0" baseType="lpstr">
      <vt:lpstr>Arial</vt:lpstr>
      <vt:lpstr>Calibri</vt:lpstr>
      <vt:lpstr>Courier New</vt:lpstr>
      <vt:lpstr>Office Theme</vt:lpstr>
      <vt:lpstr>Input Validation</vt:lpstr>
      <vt:lpstr>Input Errors (will cause Incorrect Results)</vt:lpstr>
      <vt:lpstr>Input Errors (will cause Security Vulnerabilities)</vt:lpstr>
      <vt:lpstr>Attacks using Malicious Input Data</vt:lpstr>
      <vt:lpstr>SQL Injection Attack</vt:lpstr>
      <vt:lpstr>Summary</vt:lpstr>
      <vt:lpstr>Common ways to Validate Input Data</vt:lpstr>
      <vt:lpstr>What to do if Input Data has Errors?</vt:lpstr>
      <vt:lpstr>Input Validation</vt:lpstr>
      <vt:lpstr>Body Mass Index: Types of Input Validation</vt:lpstr>
      <vt:lpstr>Body Mass Index: Types of Input Validation (Solutions)</vt:lpstr>
      <vt:lpstr>Split Bill: Types of Input Validation? (Class Discussion)</vt:lpstr>
      <vt:lpstr>Split Bill: Types of Input Validation?</vt:lpstr>
      <vt:lpstr>Input Validation</vt:lpstr>
      <vt:lpstr>Body Mass Index: Types of Input Validation (review)</vt:lpstr>
      <vt:lpstr>Body Mass Index: Types of Input Validation (Solutions)</vt:lpstr>
      <vt:lpstr>Split Bill: Types of Input Validation? (review)</vt:lpstr>
      <vt:lpstr>Input Validation</vt:lpstr>
      <vt:lpstr>Body Mass Index: Types of Input Validation (review)</vt:lpstr>
      <vt:lpstr>Body Mass Index: Types of Input Validation (Solutions)</vt:lpstr>
      <vt:lpstr>Split Bill: Types of Input Validation? (review)</vt:lpstr>
      <vt:lpstr>Input Validation</vt:lpstr>
      <vt:lpstr>PowerPoint Presentation</vt:lpstr>
      <vt:lpstr>Input Validation</vt:lpstr>
      <vt:lpstr>In-class Discussion</vt:lpstr>
      <vt:lpstr>In-class Discussion (cont’d)</vt:lpstr>
      <vt:lpstr>Input Validation</vt:lpstr>
      <vt:lpstr>PowerPoint Presentation</vt:lpstr>
      <vt:lpstr>Input Validation</vt:lpstr>
      <vt:lpstr>Problem Statement: Split Bill</vt:lpstr>
      <vt:lpstr>Input Validation on Split Bill</vt:lpstr>
      <vt:lpstr>Types of Input Validation done in Split Bill code</vt:lpstr>
      <vt:lpstr>Types of Input Validation done in Split Bill code</vt:lpstr>
      <vt:lpstr>Split Bill code: No Type Checking</vt:lpstr>
      <vt:lpstr>Revised Split Bill Code: Type checking</vt:lpstr>
      <vt:lpstr>In-class Discussion</vt:lpstr>
    </vt:vector>
  </TitlesOfParts>
  <Company>Le Moyne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Input Validation and Introduction to Information Security</dc:title>
  <dc:creator>LeMoyne College</dc:creator>
  <cp:lastModifiedBy>David P Voorhees</cp:lastModifiedBy>
  <cp:revision>153</cp:revision>
  <dcterms:created xsi:type="dcterms:W3CDTF">2016-03-28T23:10:54Z</dcterms:created>
  <dcterms:modified xsi:type="dcterms:W3CDTF">2017-08-18T20:03:47Z</dcterms:modified>
</cp:coreProperties>
</file>